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6"/>
  </p:notesMasterIdLst>
  <p:sldIdLst>
    <p:sldId id="256" r:id="rId2"/>
    <p:sldId id="257" r:id="rId3"/>
    <p:sldId id="258" r:id="rId4"/>
    <p:sldId id="259" r:id="rId5"/>
    <p:sldId id="260" r:id="rId6"/>
    <p:sldId id="268" r:id="rId7"/>
    <p:sldId id="261" r:id="rId8"/>
    <p:sldId id="262" r:id="rId9"/>
    <p:sldId id="266" r:id="rId10"/>
    <p:sldId id="267" r:id="rId11"/>
    <p:sldId id="264" r:id="rId12"/>
    <p:sldId id="271" r:id="rId13"/>
    <p:sldId id="265" r:id="rId14"/>
    <p:sldId id="272" r:id="rId15"/>
  </p:sld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2B9E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10"/>
  </p:normalViewPr>
  <p:slideViewPr>
    <p:cSldViewPr snapToGrid="0" snapToObjects="1">
      <p:cViewPr varScale="1">
        <p:scale>
          <a:sx n="95" d="100"/>
          <a:sy n="95" d="100"/>
        </p:scale>
        <p:origin x="163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microsoft.com/office/2016/11/relationships/changesInfo" Target="changesInfos/changesInfo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Jake Marquardt" userId="9a56084b-bc01-476a-9b2d-beb9cf752a16" providerId="ADAL" clId="{9F503AA3-38EC-471C-85EF-77F86192BF0A}"/>
    <pc:docChg chg="undo redo custSel addSld delSld modSld sldOrd addSection delSection">
      <pc:chgData name="Jake Marquardt" userId="9a56084b-bc01-476a-9b2d-beb9cf752a16" providerId="ADAL" clId="{9F503AA3-38EC-471C-85EF-77F86192BF0A}" dt="2026-09-01T14:53:40.944" v="780" actId="2696"/>
      <pc:docMkLst>
        <pc:docMk/>
      </pc:docMkLst>
      <pc:sldChg chg="modSp mod">
        <pc:chgData name="Jake Marquardt" userId="9a56084b-bc01-476a-9b2d-beb9cf752a16" providerId="ADAL" clId="{9F503AA3-38EC-471C-85EF-77F86192BF0A}" dt="2026-08-24T18:21:41.181" v="215" actId="20577"/>
        <pc:sldMkLst>
          <pc:docMk/>
          <pc:sldMk cId="0" sldId="257"/>
        </pc:sldMkLst>
        <pc:spChg chg="mod">
          <ac:chgData name="Jake Marquardt" userId="9a56084b-bc01-476a-9b2d-beb9cf752a16" providerId="ADAL" clId="{9F503AA3-38EC-471C-85EF-77F86192BF0A}" dt="2026-08-24T18:21:41.181" v="215" actId="20577"/>
          <ac:spMkLst>
            <pc:docMk/>
            <pc:sldMk cId="0" sldId="257"/>
            <ac:spMk id="3" creationId="{00000000-0000-0000-0000-000000000000}"/>
          </ac:spMkLst>
        </pc:spChg>
      </pc:sldChg>
      <pc:sldChg chg="addSp delSp modSp mod">
        <pc:chgData name="Jake Marquardt" userId="9a56084b-bc01-476a-9b2d-beb9cf752a16" providerId="ADAL" clId="{9F503AA3-38EC-471C-85EF-77F86192BF0A}" dt="2026-08-24T18:23:51.607" v="237" actId="20577"/>
        <pc:sldMkLst>
          <pc:docMk/>
          <pc:sldMk cId="0" sldId="259"/>
        </pc:sldMkLst>
        <pc:spChg chg="mod">
          <ac:chgData name="Jake Marquardt" userId="9a56084b-bc01-476a-9b2d-beb9cf752a16" providerId="ADAL" clId="{9F503AA3-38EC-471C-85EF-77F86192BF0A}" dt="2026-08-24T18:23:51.607" v="237" actId="20577"/>
          <ac:spMkLst>
            <pc:docMk/>
            <pc:sldMk cId="0" sldId="259"/>
            <ac:spMk id="3" creationId="{00000000-0000-0000-0000-000000000000}"/>
          </ac:spMkLst>
        </pc:spChg>
      </pc:sldChg>
      <pc:sldChg chg="del">
        <pc:chgData name="Jake Marquardt" userId="9a56084b-bc01-476a-9b2d-beb9cf752a16" providerId="ADAL" clId="{9F503AA3-38EC-471C-85EF-77F86192BF0A}" dt="2026-09-01T14:53:40.944" v="780" actId="2696"/>
        <pc:sldMkLst>
          <pc:docMk/>
          <pc:sldMk cId="0" sldId="263"/>
        </pc:sldMkLst>
      </pc:sldChg>
      <pc:sldChg chg="modSp mod">
        <pc:chgData name="Jake Marquardt" userId="9a56084b-bc01-476a-9b2d-beb9cf752a16" providerId="ADAL" clId="{9F503AA3-38EC-471C-85EF-77F86192BF0A}" dt="2026-09-01T14:53:29.645" v="779" actId="20577"/>
        <pc:sldMkLst>
          <pc:docMk/>
          <pc:sldMk cId="0" sldId="264"/>
        </pc:sldMkLst>
        <pc:spChg chg="mod">
          <ac:chgData name="Jake Marquardt" userId="9a56084b-bc01-476a-9b2d-beb9cf752a16" providerId="ADAL" clId="{9F503AA3-38EC-471C-85EF-77F86192BF0A}" dt="2026-08-24T20:47:11.888" v="766" actId="20577"/>
          <ac:spMkLst>
            <pc:docMk/>
            <pc:sldMk cId="0" sldId="264"/>
            <ac:spMk id="2" creationId="{00000000-0000-0000-0000-000000000000}"/>
          </ac:spMkLst>
        </pc:spChg>
        <pc:spChg chg="mod">
          <ac:chgData name="Jake Marquardt" userId="9a56084b-bc01-476a-9b2d-beb9cf752a16" providerId="ADAL" clId="{9F503AA3-38EC-471C-85EF-77F86192BF0A}" dt="2026-09-01T14:53:29.645" v="779" actId="20577"/>
          <ac:spMkLst>
            <pc:docMk/>
            <pc:sldMk cId="0" sldId="264"/>
            <ac:spMk id="3" creationId="{00000000-0000-0000-0000-000000000000}"/>
          </ac:spMkLst>
        </pc:spChg>
      </pc:sldChg>
      <pc:sldChg chg="modSp mod">
        <pc:chgData name="Jake Marquardt" userId="9a56084b-bc01-476a-9b2d-beb9cf752a16" providerId="ADAL" clId="{9F503AA3-38EC-471C-85EF-77F86192BF0A}" dt="2026-08-24T20:33:07.561" v="677" actId="20577"/>
        <pc:sldMkLst>
          <pc:docMk/>
          <pc:sldMk cId="0" sldId="265"/>
        </pc:sldMkLst>
        <pc:spChg chg="mod">
          <ac:chgData name="Jake Marquardt" userId="9a56084b-bc01-476a-9b2d-beb9cf752a16" providerId="ADAL" clId="{9F503AA3-38EC-471C-85EF-77F86192BF0A}" dt="2026-08-24T18:44:50.266" v="326" actId="6549"/>
          <ac:spMkLst>
            <pc:docMk/>
            <pc:sldMk cId="0" sldId="265"/>
            <ac:spMk id="2" creationId="{00000000-0000-0000-0000-000000000000}"/>
          </ac:spMkLst>
        </pc:spChg>
        <pc:spChg chg="mod">
          <ac:chgData name="Jake Marquardt" userId="9a56084b-bc01-476a-9b2d-beb9cf752a16" providerId="ADAL" clId="{9F503AA3-38EC-471C-85EF-77F86192BF0A}" dt="2026-08-24T20:33:07.561" v="677" actId="20577"/>
          <ac:spMkLst>
            <pc:docMk/>
            <pc:sldMk cId="0" sldId="265"/>
            <ac:spMk id="3" creationId="{00000000-0000-0000-0000-000000000000}"/>
          </ac:spMkLst>
        </pc:spChg>
      </pc:sldChg>
      <pc:sldChg chg="addSp modSp mod">
        <pc:chgData name="Jake Marquardt" userId="9a56084b-bc01-476a-9b2d-beb9cf752a16" providerId="ADAL" clId="{9F503AA3-38EC-471C-85EF-77F86192BF0A}" dt="2026-08-24T16:25:56.130" v="168" actId="20577"/>
        <pc:sldMkLst>
          <pc:docMk/>
          <pc:sldMk cId="1805917217" sldId="266"/>
        </pc:sldMkLst>
        <pc:spChg chg="add mod">
          <ac:chgData name="Jake Marquardt" userId="9a56084b-bc01-476a-9b2d-beb9cf752a16" providerId="ADAL" clId="{9F503AA3-38EC-471C-85EF-77F86192BF0A}" dt="2026-08-24T16:25:56.130" v="168" actId="20577"/>
          <ac:spMkLst>
            <pc:docMk/>
            <pc:sldMk cId="1805917217" sldId="266"/>
            <ac:spMk id="4" creationId="{CC524023-4630-24AF-8795-1877AB06EBA3}"/>
          </ac:spMkLst>
        </pc:spChg>
      </pc:sldChg>
      <pc:sldChg chg="addSp modSp mod">
        <pc:chgData name="Jake Marquardt" userId="9a56084b-bc01-476a-9b2d-beb9cf752a16" providerId="ADAL" clId="{9F503AA3-38EC-471C-85EF-77F86192BF0A}" dt="2026-08-24T16:26:12.026" v="174" actId="20577"/>
        <pc:sldMkLst>
          <pc:docMk/>
          <pc:sldMk cId="2949710599" sldId="267"/>
        </pc:sldMkLst>
        <pc:spChg chg="add mod">
          <ac:chgData name="Jake Marquardt" userId="9a56084b-bc01-476a-9b2d-beb9cf752a16" providerId="ADAL" clId="{9F503AA3-38EC-471C-85EF-77F86192BF0A}" dt="2026-08-24T16:26:12.026" v="174" actId="20577"/>
          <ac:spMkLst>
            <pc:docMk/>
            <pc:sldMk cId="2949710599" sldId="267"/>
            <ac:spMk id="3" creationId="{30C8BEB7-D55C-CB53-DBDA-1071F5DF72C6}"/>
          </ac:spMkLst>
        </pc:spChg>
      </pc:sldChg>
      <pc:sldChg chg="addSp delSp modSp mod ord">
        <pc:chgData name="Jake Marquardt" userId="9a56084b-bc01-476a-9b2d-beb9cf752a16" providerId="ADAL" clId="{9F503AA3-38EC-471C-85EF-77F86192BF0A}" dt="2026-08-24T18:35:25.716" v="292" actId="20578"/>
        <pc:sldMkLst>
          <pc:docMk/>
          <pc:sldMk cId="1853702174" sldId="268"/>
        </pc:sldMkLst>
        <pc:spChg chg="add mod">
          <ac:chgData name="Jake Marquardt" userId="9a56084b-bc01-476a-9b2d-beb9cf752a16" providerId="ADAL" clId="{9F503AA3-38EC-471C-85EF-77F86192BF0A}" dt="2026-08-24T16:24:43.325" v="127" actId="1036"/>
          <ac:spMkLst>
            <pc:docMk/>
            <pc:sldMk cId="1853702174" sldId="268"/>
            <ac:spMk id="5" creationId="{69FF6C73-1062-8E2B-A425-F769D7C20E62}"/>
          </ac:spMkLst>
        </pc:spChg>
        <pc:spChg chg="add mod">
          <ac:chgData name="Jake Marquardt" userId="9a56084b-bc01-476a-9b2d-beb9cf752a16" providerId="ADAL" clId="{9F503AA3-38EC-471C-85EF-77F86192BF0A}" dt="2026-08-24T16:25:11.533" v="147" actId="1038"/>
          <ac:spMkLst>
            <pc:docMk/>
            <pc:sldMk cId="1853702174" sldId="268"/>
            <ac:spMk id="9" creationId="{FA6E57B4-5F1D-59FE-C79D-B2A03AD101CE}"/>
          </ac:spMkLst>
        </pc:spChg>
        <pc:spChg chg="mod">
          <ac:chgData name="Jake Marquardt" userId="9a56084b-bc01-476a-9b2d-beb9cf752a16" providerId="ADAL" clId="{9F503AA3-38EC-471C-85EF-77F86192BF0A}" dt="2026-08-24T16:24:43.325" v="127" actId="1036"/>
          <ac:spMkLst>
            <pc:docMk/>
            <pc:sldMk cId="1853702174" sldId="268"/>
            <ac:spMk id="11" creationId="{F1D2240A-C57A-B51E-C666-85DF5854C938}"/>
          </ac:spMkLst>
        </pc:spChg>
        <pc:spChg chg="mod">
          <ac:chgData name="Jake Marquardt" userId="9a56084b-bc01-476a-9b2d-beb9cf752a16" providerId="ADAL" clId="{9F503AA3-38EC-471C-85EF-77F86192BF0A}" dt="2026-08-24T16:24:43.325" v="127" actId="1036"/>
          <ac:spMkLst>
            <pc:docMk/>
            <pc:sldMk cId="1853702174" sldId="268"/>
            <ac:spMk id="20" creationId="{124AF46D-C9A3-5E69-9AFF-3F21BC8B5AC1}"/>
          </ac:spMkLst>
        </pc:spChg>
        <pc:cxnChg chg="mod">
          <ac:chgData name="Jake Marquardt" userId="9a56084b-bc01-476a-9b2d-beb9cf752a16" providerId="ADAL" clId="{9F503AA3-38EC-471C-85EF-77F86192BF0A}" dt="2026-08-24T16:24:50.215" v="128" actId="14100"/>
          <ac:cxnSpMkLst>
            <pc:docMk/>
            <pc:sldMk cId="1853702174" sldId="268"/>
            <ac:cxnSpMk id="7" creationId="{D47F833B-DB0F-67CA-76C4-3DA0A223DEB2}"/>
          </ac:cxnSpMkLst>
        </pc:cxnChg>
        <pc:cxnChg chg="add mod">
          <ac:chgData name="Jake Marquardt" userId="9a56084b-bc01-476a-9b2d-beb9cf752a16" providerId="ADAL" clId="{9F503AA3-38EC-471C-85EF-77F86192BF0A}" dt="2026-08-24T16:24:55.239" v="129" actId="14100"/>
          <ac:cxnSpMkLst>
            <pc:docMk/>
            <pc:sldMk cId="1853702174" sldId="268"/>
            <ac:cxnSpMk id="13" creationId="{EF26A162-65AC-2B7D-BC37-26019B7D6A74}"/>
          </ac:cxnSpMkLst>
        </pc:cxnChg>
        <pc:cxnChg chg="add mod">
          <ac:chgData name="Jake Marquardt" userId="9a56084b-bc01-476a-9b2d-beb9cf752a16" providerId="ADAL" clId="{9F503AA3-38EC-471C-85EF-77F86192BF0A}" dt="2026-08-24T16:24:59.950" v="130" actId="14100"/>
          <ac:cxnSpMkLst>
            <pc:docMk/>
            <pc:sldMk cId="1853702174" sldId="268"/>
            <ac:cxnSpMk id="21" creationId="{ABD26A9F-633B-C220-12B9-F9EFE1B2CDB1}"/>
          </ac:cxnSpMkLst>
        </pc:cxnChg>
        <pc:cxnChg chg="mod">
          <ac:chgData name="Jake Marquardt" userId="9a56084b-bc01-476a-9b2d-beb9cf752a16" providerId="ADAL" clId="{9F503AA3-38EC-471C-85EF-77F86192BF0A}" dt="2026-08-24T15:09:48.246" v="3"/>
          <ac:cxnSpMkLst>
            <pc:docMk/>
            <pc:sldMk cId="1853702174" sldId="268"/>
            <ac:cxnSpMk id="28" creationId="{A0D5747B-A9BC-D06A-A603-A670367727AF}"/>
          </ac:cxnSpMkLst>
        </pc:cxnChg>
      </pc:sldChg>
      <pc:sldChg chg="addSp delSp modSp add mod">
        <pc:chgData name="Jake Marquardt" userId="9a56084b-bc01-476a-9b2d-beb9cf752a16" providerId="ADAL" clId="{9F503AA3-38EC-471C-85EF-77F86192BF0A}" dt="2026-08-24T20:29:24.916" v="614" actId="20577"/>
        <pc:sldMkLst>
          <pc:docMk/>
          <pc:sldMk cId="3147582777" sldId="271"/>
        </pc:sldMkLst>
        <pc:spChg chg="mod">
          <ac:chgData name="Jake Marquardt" userId="9a56084b-bc01-476a-9b2d-beb9cf752a16" providerId="ADAL" clId="{9F503AA3-38EC-471C-85EF-77F86192BF0A}" dt="2026-08-24T20:29:24.916" v="614" actId="20577"/>
          <ac:spMkLst>
            <pc:docMk/>
            <pc:sldMk cId="3147582777" sldId="271"/>
            <ac:spMk id="2" creationId="{5B0D9507-3105-04D0-6875-8A85D9AC5BE5}"/>
          </ac:spMkLst>
        </pc:spChg>
        <pc:spChg chg="add mod">
          <ac:chgData name="Jake Marquardt" userId="9a56084b-bc01-476a-9b2d-beb9cf752a16" providerId="ADAL" clId="{9F503AA3-38EC-471C-85EF-77F86192BF0A}" dt="2026-08-24T20:28:13.160" v="584" actId="1582"/>
          <ac:spMkLst>
            <pc:docMk/>
            <pc:sldMk cId="3147582777" sldId="271"/>
            <ac:spMk id="6" creationId="{FB8AEFCA-EAC2-0FEA-850A-AB4B6A6A1906}"/>
          </ac:spMkLst>
        </pc:spChg>
        <pc:picChg chg="add">
          <ac:chgData name="Jake Marquardt" userId="9a56084b-bc01-476a-9b2d-beb9cf752a16" providerId="ADAL" clId="{9F503AA3-38EC-471C-85EF-77F86192BF0A}" dt="2026-08-24T20:26:35.547" v="580" actId="22"/>
          <ac:picMkLst>
            <pc:docMk/>
            <pc:sldMk cId="3147582777" sldId="271"/>
            <ac:picMk id="5" creationId="{8735A1A0-55E1-EED7-A857-F08CD35EE62F}"/>
          </ac:picMkLst>
        </pc:picChg>
      </pc:sldChg>
      <pc:sldChg chg="modSp add mod">
        <pc:chgData name="Jake Marquardt" userId="9a56084b-bc01-476a-9b2d-beb9cf752a16" providerId="ADAL" clId="{9F503AA3-38EC-471C-85EF-77F86192BF0A}" dt="2026-08-24T20:49:35.236" v="774" actId="33524"/>
        <pc:sldMkLst>
          <pc:docMk/>
          <pc:sldMk cId="2756690808" sldId="272"/>
        </pc:sldMkLst>
        <pc:spChg chg="mod">
          <ac:chgData name="Jake Marquardt" userId="9a56084b-bc01-476a-9b2d-beb9cf752a16" providerId="ADAL" clId="{9F503AA3-38EC-471C-85EF-77F86192BF0A}" dt="2026-08-24T20:35:39.902" v="710" actId="20577"/>
          <ac:spMkLst>
            <pc:docMk/>
            <pc:sldMk cId="2756690808" sldId="272"/>
            <ac:spMk id="2" creationId="{094F347B-5736-7D52-3A3F-9F7188FE128F}"/>
          </ac:spMkLst>
        </pc:spChg>
        <pc:spChg chg="mod">
          <ac:chgData name="Jake Marquardt" userId="9a56084b-bc01-476a-9b2d-beb9cf752a16" providerId="ADAL" clId="{9F503AA3-38EC-471C-85EF-77F86192BF0A}" dt="2026-08-24T20:49:35.236" v="774" actId="33524"/>
          <ac:spMkLst>
            <pc:docMk/>
            <pc:sldMk cId="2756690808" sldId="272"/>
            <ac:spMk id="3" creationId="{167343F5-405A-E2D1-7149-7CD399A72D56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9388343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741ED70-97D7-4D35-07C9-91BC4CA7FD7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77A96F8-2A98-5413-8B34-81549613EA0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3F43718-30EC-0792-0D24-38975086128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BEF2A22-D368-A782-A1CD-048FA8AA949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6879572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1F690CC-EFB1-0BF0-43CE-1ADB08BDF79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7136172-9174-BF7D-0BAA-6809A44535F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30F682C-6D47-05A0-687F-F9641B10C61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A896B5D-3762-1D9E-0F13-A8EC2C41CA1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1654549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3" name="Rectangle 12">
            <a:extLst>
              <a:ext uri="{FF2B5EF4-FFF2-40B4-BE49-F238E27FC236}">
                <a16:creationId xmlns:a16="http://schemas.microsoft.com/office/drawing/2014/main" id="{081EA652-8C6A-4E69-BEB9-1708094745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ight Triangle 14">
            <a:extLst>
              <a:ext uri="{FF2B5EF4-FFF2-40B4-BE49-F238E27FC236}">
                <a16:creationId xmlns:a16="http://schemas.microsoft.com/office/drawing/2014/main" id="{5298780A-33B9-4EA2-8F67-DE68AD6284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576720" y="3335867"/>
            <a:ext cx="3291840" cy="3200400"/>
          </a:xfrm>
          <a:prstGeom prst="rtTriangl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7F488E8B-4E1E-4402-8935-D4E6C02615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1774" y="623275"/>
            <a:ext cx="10905053" cy="5607882"/>
          </a:xfrm>
          <a:prstGeom prst="rect">
            <a:avLst/>
          </a:prstGeom>
          <a:noFill/>
          <a:ln w="190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 0"/>
          <p:cNvSpPr/>
          <p:nvPr/>
        </p:nvSpPr>
        <p:spPr>
          <a:xfrm>
            <a:off x="1075766" y="1188637"/>
            <a:ext cx="3291839" cy="44807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indent="0" algn="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4100" b="1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Lewisburg Water &amp; Wastewater Infrastructure Investment Plan</a:t>
            </a:r>
            <a:endParaRPr lang="en-US" sz="4100" kern="120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23AAC9B5-8015-485C-ACF9-A750390E9A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654296" y="1852863"/>
            <a:ext cx="0" cy="3236495"/>
          </a:xfrm>
          <a:prstGeom prst="line">
            <a:avLst/>
          </a:prstGeom>
          <a:ln w="19050" cap="sq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 1"/>
          <p:cNvSpPr/>
          <p:nvPr/>
        </p:nvSpPr>
        <p:spPr>
          <a:xfrm>
            <a:off x="5255260" y="1648870"/>
            <a:ext cx="4702848" cy="35602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/>
              <a:t>2027-2031 Capital Improvement Program</a:t>
            </a:r>
          </a:p>
          <a:p>
            <a:pPr marL="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/>
              <a:t>Ensuring Reliable Service, Regulatory Compliance, and Future Growth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BEAF135F-74CE-F2B3-0ED0-6B00565EC84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9867" y="311327"/>
            <a:ext cx="10248703" cy="6235345"/>
          </a:xfrm>
          <a:prstGeom prst="rect">
            <a:avLst/>
          </a:prstGeom>
        </p:spPr>
      </p:pic>
      <p:sp>
        <p:nvSpPr>
          <p:cNvPr id="3" name="Text 0">
            <a:extLst>
              <a:ext uri="{FF2B5EF4-FFF2-40B4-BE49-F238E27FC236}">
                <a16:creationId xmlns:a16="http://schemas.microsoft.com/office/drawing/2014/main" id="{30C8BEB7-D55C-CB53-DBDA-1071F5DF72C6}"/>
              </a:ext>
            </a:extLst>
          </p:cNvPr>
          <p:cNvSpPr/>
          <p:nvPr/>
        </p:nvSpPr>
        <p:spPr>
          <a:xfrm>
            <a:off x="1368033" y="341108"/>
            <a:ext cx="8074815" cy="161848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indent="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50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North Half of Route</a:t>
            </a:r>
            <a:endParaRPr lang="en-US" sz="5000" kern="120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94971059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081EA652-8C6A-4E69-BEB9-1708094745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ight Triangle 9">
            <a:extLst>
              <a:ext uri="{FF2B5EF4-FFF2-40B4-BE49-F238E27FC236}">
                <a16:creationId xmlns:a16="http://schemas.microsoft.com/office/drawing/2014/main" id="{5298780A-33B9-4EA2-8F67-DE68AD6284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576720" y="3335867"/>
            <a:ext cx="3291840" cy="3200400"/>
          </a:xfrm>
          <a:prstGeom prst="rtTriangl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7F488E8B-4E1E-4402-8935-D4E6C02615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1774" y="623275"/>
            <a:ext cx="10905053" cy="5607882"/>
          </a:xfrm>
          <a:prstGeom prst="rect">
            <a:avLst/>
          </a:prstGeom>
          <a:noFill/>
          <a:ln w="190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 0"/>
          <p:cNvSpPr/>
          <p:nvPr/>
        </p:nvSpPr>
        <p:spPr>
          <a:xfrm>
            <a:off x="1285240" y="1050595"/>
            <a:ext cx="8074815" cy="161848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indent="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72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Financial Reality</a:t>
            </a:r>
            <a:endParaRPr lang="en-US" sz="7200" kern="120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3" name="Text 1"/>
          <p:cNvSpPr/>
          <p:nvPr/>
        </p:nvSpPr>
        <p:spPr>
          <a:xfrm>
            <a:off x="1285240" y="2969469"/>
            <a:ext cx="8074815" cy="280039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marL="228600" indent="-228600">
              <a:lnSpc>
                <a:spcPct val="90000"/>
              </a:lnSpc>
              <a:spcAft>
                <a:spcPts val="600"/>
              </a:spcAft>
              <a:buSzPct val="100000"/>
              <a:buFont typeface="Arial" panose="020B0604020202020204" pitchFamily="34" charset="0"/>
              <a:buChar char="•"/>
            </a:pPr>
            <a:r>
              <a:rPr lang="en-US" sz="2400" dirty="0"/>
              <a:t>Water Treatment Plant: $26-28M</a:t>
            </a:r>
          </a:p>
          <a:p>
            <a:pPr marL="228600" indent="-228600">
              <a:lnSpc>
                <a:spcPct val="90000"/>
              </a:lnSpc>
              <a:spcAft>
                <a:spcPts val="600"/>
              </a:spcAft>
              <a:buSzPct val="100000"/>
              <a:buFont typeface="Arial" panose="020B0604020202020204" pitchFamily="34" charset="0"/>
              <a:buChar char="•"/>
            </a:pPr>
            <a:r>
              <a:rPr lang="en-US" sz="2400" dirty="0"/>
              <a:t>Intake &amp; Transmission Main: $8-9M</a:t>
            </a:r>
          </a:p>
          <a:p>
            <a:pPr marL="228600" indent="-228600">
              <a:lnSpc>
                <a:spcPct val="90000"/>
              </a:lnSpc>
              <a:spcAft>
                <a:spcPts val="600"/>
              </a:spcAft>
              <a:buSzPct val="100000"/>
              <a:buFont typeface="Arial" panose="020B0604020202020204" pitchFamily="34" charset="0"/>
              <a:buChar char="•"/>
            </a:pPr>
            <a:r>
              <a:rPr lang="en-US" sz="2400" dirty="0"/>
              <a:t>Cornersville Force Main: $7-8M</a:t>
            </a:r>
          </a:p>
          <a:p>
            <a:pPr marL="228600" indent="-228600">
              <a:lnSpc>
                <a:spcPct val="90000"/>
              </a:lnSpc>
              <a:spcAft>
                <a:spcPts val="600"/>
              </a:spcAft>
              <a:buSzPct val="100000"/>
              <a:buFont typeface="Arial" panose="020B0604020202020204" pitchFamily="34" charset="0"/>
              <a:buChar char="•"/>
            </a:pPr>
            <a:r>
              <a:rPr lang="en-US" sz="2400" dirty="0"/>
              <a:t>Total Program: Approximately $40-45M</a:t>
            </a:r>
          </a:p>
          <a:p>
            <a:pPr marL="228600" indent="-228600">
              <a:lnSpc>
                <a:spcPct val="90000"/>
              </a:lnSpc>
              <a:spcAft>
                <a:spcPts val="600"/>
              </a:spcAft>
              <a:buSzPct val="100000"/>
              <a:buFont typeface="Arial" panose="020B0604020202020204" pitchFamily="34" charset="0"/>
              <a:buChar char="•"/>
            </a:pPr>
            <a:r>
              <a:rPr lang="en-US" sz="2400" dirty="0"/>
              <a:t>Funding: Bonds, SRF Loans, Grants, Utility Revenue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45A0906-FFD4-14F6-E163-B3D99ED4BF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85F04F86-2529-DB93-6F6C-7D415EC9BC9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ight Triangle 9">
            <a:extLst>
              <a:ext uri="{FF2B5EF4-FFF2-40B4-BE49-F238E27FC236}">
                <a16:creationId xmlns:a16="http://schemas.microsoft.com/office/drawing/2014/main" id="{E21E399E-F527-CBE1-7415-80BF8367A09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576720" y="3335867"/>
            <a:ext cx="3291840" cy="3200400"/>
          </a:xfrm>
          <a:prstGeom prst="rtTriangl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9E004D17-5251-A9B2-0787-27C3069EBD3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1774" y="623275"/>
            <a:ext cx="10905053" cy="5607882"/>
          </a:xfrm>
          <a:prstGeom prst="rect">
            <a:avLst/>
          </a:prstGeom>
          <a:noFill/>
          <a:ln w="190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ext 0">
            <a:extLst>
              <a:ext uri="{FF2B5EF4-FFF2-40B4-BE49-F238E27FC236}">
                <a16:creationId xmlns:a16="http://schemas.microsoft.com/office/drawing/2014/main" id="{5B0D9507-3105-04D0-6875-8A85D9AC5BE5}"/>
              </a:ext>
            </a:extLst>
          </p:cNvPr>
          <p:cNvSpPr/>
          <p:nvPr/>
        </p:nvSpPr>
        <p:spPr>
          <a:xfrm>
            <a:off x="1285240" y="1050595"/>
            <a:ext cx="8074815" cy="1618489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70000" lnSpcReduction="20000"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Proposed Plant &amp; Intake  Project Timeline (2026-2029)</a:t>
            </a:r>
            <a:endParaRPr kumimoji="0" lang="en-US" sz="7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 Light" panose="020F0302020204030204"/>
              <a:ea typeface="+mn-ea"/>
              <a:cs typeface="+mn-cs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735A1A0-55E1-EED7-A857-F08CD35EE62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91421" y="3005429"/>
            <a:ext cx="8900931" cy="2141406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FB8AEFCA-EAC2-0FEA-850A-AB4B6A6A1906}"/>
              </a:ext>
            </a:extLst>
          </p:cNvPr>
          <p:cNvSpPr/>
          <p:nvPr/>
        </p:nvSpPr>
        <p:spPr>
          <a:xfrm>
            <a:off x="1391421" y="3005429"/>
            <a:ext cx="8900931" cy="2141406"/>
          </a:xfrm>
          <a:prstGeom prst="rect">
            <a:avLst/>
          </a:prstGeom>
          <a:noFill/>
          <a:ln w="57150" cap="flat" cmpd="sng" algn="ctr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758277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081EA652-8C6A-4E69-BEB9-1708094745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ight Triangle 9">
            <a:extLst>
              <a:ext uri="{FF2B5EF4-FFF2-40B4-BE49-F238E27FC236}">
                <a16:creationId xmlns:a16="http://schemas.microsoft.com/office/drawing/2014/main" id="{5298780A-33B9-4EA2-8F67-DE68AD6284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576720" y="3335867"/>
            <a:ext cx="3291840" cy="3200400"/>
          </a:xfrm>
          <a:prstGeom prst="rtTriangl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7F488E8B-4E1E-4402-8935-D4E6C02615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1774" y="623275"/>
            <a:ext cx="10905053" cy="5607882"/>
          </a:xfrm>
          <a:prstGeom prst="rect">
            <a:avLst/>
          </a:prstGeom>
          <a:noFill/>
          <a:ln w="190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 0"/>
          <p:cNvSpPr/>
          <p:nvPr/>
        </p:nvSpPr>
        <p:spPr>
          <a:xfrm>
            <a:off x="1285240" y="1050595"/>
            <a:ext cx="8074815" cy="161848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indent="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50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Next Steps</a:t>
            </a:r>
            <a:endParaRPr lang="en-US" sz="5000" kern="120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3" name="Text 1"/>
          <p:cNvSpPr/>
          <p:nvPr/>
        </p:nvSpPr>
        <p:spPr>
          <a:xfrm>
            <a:off x="1285240" y="2969469"/>
            <a:ext cx="9049886" cy="2800395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92500" lnSpcReduction="20000"/>
          </a:bodyPr>
          <a:lstStyle/>
          <a:p>
            <a:pPr marL="228600" indent="-228600">
              <a:lnSpc>
                <a:spcPct val="90000"/>
              </a:lnSpc>
              <a:spcAft>
                <a:spcPts val="600"/>
              </a:spcAft>
              <a:buSzPct val="100000"/>
              <a:buFont typeface="Arial" panose="020B0604020202020204" pitchFamily="34" charset="0"/>
              <a:buChar char="•"/>
            </a:pPr>
            <a:r>
              <a:rPr lang="en-US" sz="2400" dirty="0"/>
              <a:t>Complete utility rate study</a:t>
            </a:r>
          </a:p>
          <a:p>
            <a:pPr marL="228600" indent="-228600">
              <a:lnSpc>
                <a:spcPct val="90000"/>
              </a:lnSpc>
              <a:spcAft>
                <a:spcPts val="600"/>
              </a:spcAft>
              <a:buSzPct val="100000"/>
              <a:buFont typeface="Arial" panose="020B0604020202020204" pitchFamily="34" charset="0"/>
              <a:buChar char="•"/>
            </a:pPr>
            <a:r>
              <a:rPr lang="en-US" sz="2400" dirty="0"/>
              <a:t>Finalize Engineering</a:t>
            </a:r>
          </a:p>
          <a:p>
            <a:pPr marL="228600" indent="-228600">
              <a:lnSpc>
                <a:spcPct val="90000"/>
              </a:lnSpc>
              <a:spcAft>
                <a:spcPts val="600"/>
              </a:spcAft>
              <a:buSzPct val="100000"/>
              <a:buFont typeface="Arial" panose="020B0604020202020204" pitchFamily="34" charset="0"/>
              <a:buChar char="•"/>
            </a:pPr>
            <a:r>
              <a:rPr lang="en-US" sz="2400" dirty="0"/>
              <a:t>Obtain TDEC approvals and permits</a:t>
            </a:r>
          </a:p>
          <a:p>
            <a:pPr marL="228600" indent="-228600">
              <a:lnSpc>
                <a:spcPct val="90000"/>
              </a:lnSpc>
              <a:spcAft>
                <a:spcPts val="600"/>
              </a:spcAft>
              <a:buSzPct val="100000"/>
              <a:buFont typeface="Arial" panose="020B0604020202020204" pitchFamily="34" charset="0"/>
              <a:buChar char="•"/>
            </a:pPr>
            <a:r>
              <a:rPr lang="en-US" sz="2400" dirty="0"/>
              <a:t>Prepare bid documents and procure construction pricing</a:t>
            </a:r>
          </a:p>
          <a:p>
            <a:pPr marL="228600" indent="-228600">
              <a:lnSpc>
                <a:spcPct val="90000"/>
              </a:lnSpc>
              <a:spcAft>
                <a:spcPts val="600"/>
              </a:spcAft>
              <a:buSzPct val="100000"/>
              <a:buFont typeface="Arial" panose="020B0604020202020204" pitchFamily="34" charset="0"/>
              <a:buChar char="•"/>
            </a:pPr>
            <a:r>
              <a:rPr lang="en-US" sz="2400" dirty="0"/>
              <a:t>Identify grant and SRF funding opportunities</a:t>
            </a:r>
          </a:p>
          <a:p>
            <a:pPr marL="228600" indent="-228600">
              <a:lnSpc>
                <a:spcPct val="90000"/>
              </a:lnSpc>
              <a:spcAft>
                <a:spcPts val="600"/>
              </a:spcAft>
              <a:buSzPct val="100000"/>
              <a:buFont typeface="Arial" panose="020B0604020202020204" pitchFamily="34" charset="0"/>
              <a:buChar char="•"/>
            </a:pPr>
            <a:r>
              <a:rPr lang="en-US" sz="2400" dirty="0"/>
              <a:t>Develop financing recommendations</a:t>
            </a:r>
          </a:p>
          <a:p>
            <a:pPr marL="228600" indent="-228600">
              <a:lnSpc>
                <a:spcPct val="90000"/>
              </a:lnSpc>
              <a:spcAft>
                <a:spcPts val="600"/>
              </a:spcAft>
              <a:buSzPct val="100000"/>
              <a:buFont typeface="Arial" panose="020B0604020202020204" pitchFamily="34" charset="0"/>
              <a:buChar char="•"/>
            </a:pPr>
            <a:r>
              <a:rPr lang="en-US" sz="2400" dirty="0"/>
              <a:t>Formally present funding, rate study recommendations and bond requirements to the City Council</a:t>
            </a:r>
          </a:p>
          <a:p>
            <a:pPr marL="228600" indent="-228600">
              <a:lnSpc>
                <a:spcPct val="90000"/>
              </a:lnSpc>
              <a:spcAft>
                <a:spcPts val="600"/>
              </a:spcAft>
              <a:buSzPct val="100000"/>
              <a:buFont typeface="Arial" panose="020B0604020202020204" pitchFamily="34" charset="0"/>
              <a:buChar char="•"/>
            </a:pPr>
            <a:r>
              <a:rPr lang="en-US" sz="2400" dirty="0"/>
              <a:t>Position Lewisburg and Cornersville for the next 50 years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F1609E4-C88B-A824-CA42-83D12E6510B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A5F72C49-B178-4360-9F1E-CCEA61CF3A3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ight Triangle 9">
            <a:extLst>
              <a:ext uri="{FF2B5EF4-FFF2-40B4-BE49-F238E27FC236}">
                <a16:creationId xmlns:a16="http://schemas.microsoft.com/office/drawing/2014/main" id="{FA7BFED2-5565-AD29-2D2F-28FCCF910DC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576720" y="3335867"/>
            <a:ext cx="3291840" cy="3200400"/>
          </a:xfrm>
          <a:prstGeom prst="rtTriangl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91C3F945-8DBB-F097-FCEC-74D1A8DCA9B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1774" y="623275"/>
            <a:ext cx="10905053" cy="5607882"/>
          </a:xfrm>
          <a:prstGeom prst="rect">
            <a:avLst/>
          </a:prstGeom>
          <a:noFill/>
          <a:ln w="190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ext 0">
            <a:extLst>
              <a:ext uri="{FF2B5EF4-FFF2-40B4-BE49-F238E27FC236}">
                <a16:creationId xmlns:a16="http://schemas.microsoft.com/office/drawing/2014/main" id="{094F347B-5736-7D52-3A3F-9F7188FE128F}"/>
              </a:ext>
            </a:extLst>
          </p:cNvPr>
          <p:cNvSpPr/>
          <p:nvPr/>
        </p:nvSpPr>
        <p:spPr>
          <a:xfrm>
            <a:off x="1285240" y="1050595"/>
            <a:ext cx="8074815" cy="161848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lang="en-US" sz="5000" b="1" dirty="0">
                <a:solidFill>
                  <a:prstClr val="black"/>
                </a:solidFill>
                <a:latin typeface="Calibri Light" panose="020F0302020204030204"/>
              </a:rPr>
              <a:t>Questions &amp; Discussion</a:t>
            </a:r>
            <a:endParaRPr kumimoji="0" lang="en-US" sz="5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 Light" panose="020F0302020204030204"/>
              <a:ea typeface="+mn-ea"/>
              <a:cs typeface="+mn-cs"/>
            </a:endParaRPr>
          </a:p>
        </p:txBody>
      </p:sp>
      <p:sp>
        <p:nvSpPr>
          <p:cNvPr id="3" name="Text 1">
            <a:extLst>
              <a:ext uri="{FF2B5EF4-FFF2-40B4-BE49-F238E27FC236}">
                <a16:creationId xmlns:a16="http://schemas.microsoft.com/office/drawing/2014/main" id="{167343F5-405A-E2D1-7149-7CD399A72D56}"/>
              </a:ext>
            </a:extLst>
          </p:cNvPr>
          <p:cNvSpPr/>
          <p:nvPr/>
        </p:nvSpPr>
        <p:spPr>
          <a:xfrm>
            <a:off x="1285240" y="2520617"/>
            <a:ext cx="9049886" cy="3249248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92500" lnSpcReduction="20000"/>
          </a:bodyPr>
          <a:lstStyle/>
          <a:p>
            <a:pPr fontAlgn="t">
              <a:lnSpc>
                <a:spcPct val="100000"/>
              </a:lnSpc>
              <a:buNone/>
            </a:pPr>
            <a:endParaRPr lang="en-US" b="1" dirty="0"/>
          </a:p>
          <a:p>
            <a:pPr marL="0" marR="0">
              <a:lnSpc>
                <a:spcPct val="115000"/>
              </a:lnSpc>
              <a:spcAft>
                <a:spcPts val="1000"/>
              </a:spcAft>
              <a:buNone/>
            </a:pPr>
            <a:r>
              <a:rPr lang="en-US" sz="1800" dirty="0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Thank you for your time, your support, and your commitment to our community. </a:t>
            </a:r>
          </a:p>
          <a:p>
            <a:pPr marL="0" marR="0">
              <a:lnSpc>
                <a:spcPct val="115000"/>
              </a:lnSpc>
              <a:spcAft>
                <a:spcPts val="1000"/>
              </a:spcAft>
              <a:buNone/>
            </a:pPr>
            <a:r>
              <a:rPr lang="en-US" sz="1800" dirty="0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At this time, I'd be happy to answer any questions, and if questions arise later, please feel free to contact me at Jake@LewisburgWater.org.</a:t>
            </a:r>
          </a:p>
          <a:p>
            <a:pPr fontAlgn="t">
              <a:lnSpc>
                <a:spcPct val="100000"/>
              </a:lnSpc>
              <a:buNone/>
            </a:pPr>
            <a:endParaRPr lang="en-US" b="1" dirty="0"/>
          </a:p>
          <a:p>
            <a:pPr fontAlgn="t">
              <a:lnSpc>
                <a:spcPct val="100000"/>
              </a:lnSpc>
              <a:buNone/>
            </a:pPr>
            <a:endParaRPr lang="en-US" b="1" dirty="0"/>
          </a:p>
          <a:p>
            <a:pPr fontAlgn="t">
              <a:lnSpc>
                <a:spcPct val="100000"/>
              </a:lnSpc>
              <a:buNone/>
            </a:pPr>
            <a:endParaRPr lang="en-US" b="1" dirty="0"/>
          </a:p>
          <a:p>
            <a:pPr fontAlgn="t">
              <a:lnSpc>
                <a:spcPct val="100000"/>
              </a:lnSpc>
              <a:buNone/>
            </a:pPr>
            <a:r>
              <a:rPr lang="en-US" sz="2400" b="1" dirty="0"/>
              <a:t>Jake Marquardt</a:t>
            </a:r>
            <a:br>
              <a:rPr lang="en-US" sz="2400" dirty="0"/>
            </a:br>
            <a:r>
              <a:rPr lang="en-US" sz="2400" dirty="0"/>
              <a:t>Staff Engineer</a:t>
            </a:r>
            <a:br>
              <a:rPr lang="en-US" sz="2400" dirty="0"/>
            </a:br>
            <a:r>
              <a:rPr lang="en-US" sz="2400" dirty="0"/>
              <a:t>Lewisburg Water &amp; Wastewater</a:t>
            </a:r>
          </a:p>
          <a:p>
            <a:pPr fontAlgn="t">
              <a:lnSpc>
                <a:spcPct val="100000"/>
              </a:lnSpc>
              <a:buNone/>
            </a:pPr>
            <a:r>
              <a:rPr lang="en-US" sz="2400" b="1" dirty="0"/>
              <a:t>Jake@LewisburgWater.org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75669080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0" name="Rectangle 19">
            <a:extLst>
              <a:ext uri="{FF2B5EF4-FFF2-40B4-BE49-F238E27FC236}">
                <a16:creationId xmlns:a16="http://schemas.microsoft.com/office/drawing/2014/main" id="{081EA652-8C6A-4E69-BEB9-1708094745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ight Triangle 20">
            <a:extLst>
              <a:ext uri="{FF2B5EF4-FFF2-40B4-BE49-F238E27FC236}">
                <a16:creationId xmlns:a16="http://schemas.microsoft.com/office/drawing/2014/main" id="{5298780A-33B9-4EA2-8F67-DE68AD6284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576720" y="3335867"/>
            <a:ext cx="3291840" cy="3200400"/>
          </a:xfrm>
          <a:prstGeom prst="rtTriangl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7F488E8B-4E1E-4402-8935-D4E6C02615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1774" y="623275"/>
            <a:ext cx="10905053" cy="5607882"/>
          </a:xfrm>
          <a:prstGeom prst="rect">
            <a:avLst/>
          </a:prstGeom>
          <a:noFill/>
          <a:ln w="190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 0"/>
          <p:cNvSpPr/>
          <p:nvPr/>
        </p:nvSpPr>
        <p:spPr>
          <a:xfrm>
            <a:off x="1285240" y="1050595"/>
            <a:ext cx="8074815" cy="161848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indent="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7200" b="1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Why We're Here</a:t>
            </a:r>
            <a:endParaRPr lang="en-US" sz="7200" kern="120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3" name="Text 1"/>
          <p:cNvSpPr/>
          <p:nvPr/>
        </p:nvSpPr>
        <p:spPr>
          <a:xfrm>
            <a:off x="1285240" y="2969469"/>
            <a:ext cx="8074815" cy="280039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marL="228600" indent="-228600">
              <a:lnSpc>
                <a:spcPct val="90000"/>
              </a:lnSpc>
              <a:spcAft>
                <a:spcPts val="600"/>
              </a:spcAft>
              <a:buSzPct val="100000"/>
              <a:buFont typeface="Arial" panose="020B0604020202020204" pitchFamily="34" charset="0"/>
              <a:buChar char="•"/>
            </a:pPr>
            <a:r>
              <a:rPr lang="en-US" sz="2000" dirty="0"/>
              <a:t>The City of Lewisburg Water Plant operating at or near maximum capacity of approximately 4 MGD </a:t>
            </a:r>
          </a:p>
          <a:p>
            <a:pPr marL="228600" indent="-228600">
              <a:lnSpc>
                <a:spcPct val="90000"/>
              </a:lnSpc>
              <a:spcAft>
                <a:spcPts val="600"/>
              </a:spcAft>
              <a:buSzPct val="100000"/>
              <a:buFont typeface="Arial" panose="020B0604020202020204" pitchFamily="34" charset="0"/>
              <a:buChar char="•"/>
            </a:pPr>
            <a:r>
              <a:rPr lang="en-US" sz="2000" dirty="0"/>
              <a:t>New State-approved permit allows 6 MGD</a:t>
            </a:r>
          </a:p>
          <a:p>
            <a:pPr marL="228600" indent="-228600">
              <a:lnSpc>
                <a:spcPct val="90000"/>
              </a:lnSpc>
              <a:spcAft>
                <a:spcPts val="600"/>
              </a:spcAft>
              <a:buSzPct val="100000"/>
              <a:buFont typeface="Arial" panose="020B0604020202020204" pitchFamily="34" charset="0"/>
              <a:buChar char="•"/>
            </a:pPr>
            <a:r>
              <a:rPr lang="en-US" sz="2000" dirty="0"/>
              <a:t>The City of Lewisburg and Cornersville are currently under a building moratorium due to water shortages</a:t>
            </a:r>
          </a:p>
          <a:p>
            <a:pPr marL="228600" indent="-228600">
              <a:lnSpc>
                <a:spcPct val="90000"/>
              </a:lnSpc>
              <a:spcAft>
                <a:spcPts val="600"/>
              </a:spcAft>
              <a:buSzPct val="100000"/>
              <a:buFont typeface="Arial" panose="020B0604020202020204" pitchFamily="34" charset="0"/>
              <a:buChar char="•"/>
            </a:pPr>
            <a:r>
              <a:rPr lang="en-US" sz="2000" dirty="0"/>
              <a:t>Cornersville WWTP operating at capacity</a:t>
            </a:r>
          </a:p>
          <a:p>
            <a:pPr marL="228600" indent="-228600">
              <a:lnSpc>
                <a:spcPct val="90000"/>
              </a:lnSpc>
              <a:spcAft>
                <a:spcPts val="600"/>
              </a:spcAft>
              <a:buSzPct val="100000"/>
              <a:buFont typeface="Arial" panose="020B0604020202020204" pitchFamily="34" charset="0"/>
              <a:buChar char="•"/>
            </a:pPr>
            <a:r>
              <a:rPr lang="en-US" sz="2000" dirty="0"/>
              <a:t>Cornersville currently under a sewer moratorium</a:t>
            </a:r>
          </a:p>
          <a:p>
            <a:pPr marL="228600" indent="-228600">
              <a:lnSpc>
                <a:spcPct val="90000"/>
              </a:lnSpc>
              <a:spcAft>
                <a:spcPts val="600"/>
              </a:spcAft>
              <a:buSzPct val="100000"/>
              <a:buFont typeface="Arial" panose="020B0604020202020204" pitchFamily="34" charset="0"/>
              <a:buChar char="•"/>
            </a:pPr>
            <a:r>
              <a:rPr lang="en-US" sz="2000" dirty="0"/>
              <a:t>Large capital investments needed in next 3-5 years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081EA652-8C6A-4E69-BEB9-1708094745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ight Triangle 9">
            <a:extLst>
              <a:ext uri="{FF2B5EF4-FFF2-40B4-BE49-F238E27FC236}">
                <a16:creationId xmlns:a16="http://schemas.microsoft.com/office/drawing/2014/main" id="{5298780A-33B9-4EA2-8F67-DE68AD6284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576720" y="3335867"/>
            <a:ext cx="3291840" cy="3200400"/>
          </a:xfrm>
          <a:prstGeom prst="rtTriangl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7F488E8B-4E1E-4402-8935-D4E6C02615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1774" y="623275"/>
            <a:ext cx="10905053" cy="5607882"/>
          </a:xfrm>
          <a:prstGeom prst="rect">
            <a:avLst/>
          </a:prstGeom>
          <a:noFill/>
          <a:ln w="190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 0"/>
          <p:cNvSpPr/>
          <p:nvPr/>
        </p:nvSpPr>
        <p:spPr>
          <a:xfrm>
            <a:off x="1285240" y="1050595"/>
            <a:ext cx="8074815" cy="161848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indent="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5000" b="1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A System Built Generations Ago</a:t>
            </a:r>
            <a:endParaRPr lang="en-US" sz="5000" kern="120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3" name="Text 1"/>
          <p:cNvSpPr/>
          <p:nvPr/>
        </p:nvSpPr>
        <p:spPr>
          <a:xfrm>
            <a:off x="1285240" y="2969469"/>
            <a:ext cx="8074815" cy="280039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marL="228600" indent="-228600">
              <a:lnSpc>
                <a:spcPct val="90000"/>
              </a:lnSpc>
              <a:spcAft>
                <a:spcPts val="600"/>
              </a:spcAft>
              <a:buSzPct val="100000"/>
              <a:buFont typeface="Arial" panose="020B0604020202020204" pitchFamily="34" charset="0"/>
              <a:buChar char="•"/>
            </a:pPr>
            <a:r>
              <a:rPr lang="en-US" sz="2400"/>
              <a:t>Water Treatment Plant originally constructed in the 1940s</a:t>
            </a:r>
          </a:p>
          <a:p>
            <a:pPr marL="228600" indent="-228600">
              <a:lnSpc>
                <a:spcPct val="90000"/>
              </a:lnSpc>
              <a:spcAft>
                <a:spcPts val="600"/>
              </a:spcAft>
              <a:buSzPct val="100000"/>
              <a:buFont typeface="Arial" panose="020B0604020202020204" pitchFamily="34" charset="0"/>
              <a:buChar char="•"/>
            </a:pPr>
            <a:r>
              <a:rPr lang="en-US" sz="2400"/>
              <a:t>Wastewater Treatment Plant originally constructed in the 1950s</a:t>
            </a:r>
          </a:p>
          <a:p>
            <a:pPr marL="228600" indent="-228600">
              <a:lnSpc>
                <a:spcPct val="90000"/>
              </a:lnSpc>
              <a:spcAft>
                <a:spcPts val="600"/>
              </a:spcAft>
              <a:buSzPct val="100000"/>
              <a:buFont typeface="Arial" panose="020B0604020202020204" pitchFamily="34" charset="0"/>
              <a:buChar char="•"/>
            </a:pPr>
            <a:r>
              <a:rPr lang="en-US" sz="2400"/>
              <a:t>Infrastructure has served the community for more than 70 years</a:t>
            </a:r>
          </a:p>
          <a:p>
            <a:pPr marL="228600" indent="-228600">
              <a:lnSpc>
                <a:spcPct val="90000"/>
              </a:lnSpc>
              <a:spcAft>
                <a:spcPts val="600"/>
              </a:spcAft>
              <a:buSzPct val="100000"/>
              <a:buFont typeface="Arial" panose="020B0604020202020204" pitchFamily="34" charset="0"/>
              <a:buChar char="•"/>
            </a:pPr>
            <a:r>
              <a:rPr lang="en-US" sz="2400"/>
              <a:t>Past leaders invested for our generation</a:t>
            </a:r>
          </a:p>
          <a:p>
            <a:pPr marL="228600" indent="-228600">
              <a:lnSpc>
                <a:spcPct val="90000"/>
              </a:lnSpc>
              <a:spcAft>
                <a:spcPts val="600"/>
              </a:spcAft>
              <a:buSzPct val="100000"/>
              <a:buFont typeface="Arial" panose="020B0604020202020204" pitchFamily="34" charset="0"/>
              <a:buChar char="•"/>
            </a:pPr>
            <a:r>
              <a:rPr lang="en-US" sz="2400"/>
              <a:t>Now it is our responsibility to invest for the next generation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081EA652-8C6A-4E69-BEB9-1708094745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ight Triangle 9">
            <a:extLst>
              <a:ext uri="{FF2B5EF4-FFF2-40B4-BE49-F238E27FC236}">
                <a16:creationId xmlns:a16="http://schemas.microsoft.com/office/drawing/2014/main" id="{5298780A-33B9-4EA2-8F67-DE68AD6284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576720" y="3335867"/>
            <a:ext cx="3291840" cy="3200400"/>
          </a:xfrm>
          <a:prstGeom prst="rtTriangl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7F488E8B-4E1E-4402-8935-D4E6C02615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1774" y="623275"/>
            <a:ext cx="10905053" cy="5607882"/>
          </a:xfrm>
          <a:prstGeom prst="rect">
            <a:avLst/>
          </a:prstGeom>
          <a:noFill/>
          <a:ln w="190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 0"/>
          <p:cNvSpPr/>
          <p:nvPr/>
        </p:nvSpPr>
        <p:spPr>
          <a:xfrm>
            <a:off x="1285240" y="1050595"/>
            <a:ext cx="8074815" cy="161848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indent="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5600" b="1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The Cost of Doing Nothing</a:t>
            </a:r>
            <a:endParaRPr lang="en-US" sz="5600" kern="120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3" name="Text 1"/>
          <p:cNvSpPr/>
          <p:nvPr/>
        </p:nvSpPr>
        <p:spPr>
          <a:xfrm>
            <a:off x="1285240" y="2969469"/>
            <a:ext cx="8074815" cy="280039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marL="228600" indent="-228600">
              <a:lnSpc>
                <a:spcPct val="90000"/>
              </a:lnSpc>
              <a:spcAft>
                <a:spcPts val="600"/>
              </a:spcAft>
              <a:buSzPct val="100000"/>
              <a:buFont typeface="Arial" panose="020B0604020202020204" pitchFamily="34" charset="0"/>
              <a:buChar char="•"/>
            </a:pPr>
            <a:r>
              <a:rPr lang="en-US" sz="2400" dirty="0"/>
              <a:t>Continued building moratorium in The City of Lewisburg and Cornersville</a:t>
            </a:r>
          </a:p>
          <a:p>
            <a:pPr marL="228600" indent="-228600">
              <a:lnSpc>
                <a:spcPct val="90000"/>
              </a:lnSpc>
              <a:spcAft>
                <a:spcPts val="600"/>
              </a:spcAft>
              <a:buSzPct val="100000"/>
              <a:buFont typeface="Arial" panose="020B0604020202020204" pitchFamily="34" charset="0"/>
              <a:buChar char="•"/>
            </a:pPr>
            <a:r>
              <a:rPr lang="en-US" sz="2400" dirty="0"/>
              <a:t>Continued sewer moratorium in Cornersville</a:t>
            </a:r>
          </a:p>
          <a:p>
            <a:pPr marL="228600" indent="-228600">
              <a:lnSpc>
                <a:spcPct val="90000"/>
              </a:lnSpc>
              <a:spcAft>
                <a:spcPts val="600"/>
              </a:spcAft>
              <a:buSzPct val="100000"/>
              <a:buFont typeface="Arial" panose="020B0604020202020204" pitchFamily="34" charset="0"/>
              <a:buChar char="•"/>
            </a:pPr>
            <a:r>
              <a:rPr lang="en-US" sz="2400" dirty="0"/>
              <a:t>Lost residential, commercial and industrial growth</a:t>
            </a:r>
          </a:p>
          <a:p>
            <a:pPr marL="228600" indent="-228600">
              <a:lnSpc>
                <a:spcPct val="90000"/>
              </a:lnSpc>
              <a:spcAft>
                <a:spcPts val="600"/>
              </a:spcAft>
              <a:buSzPct val="100000"/>
              <a:buFont typeface="Arial" panose="020B0604020202020204" pitchFamily="34" charset="0"/>
              <a:buChar char="•"/>
            </a:pPr>
            <a:r>
              <a:rPr lang="en-US" sz="2400" dirty="0"/>
              <a:t>Increasing maintenance costs</a:t>
            </a:r>
          </a:p>
          <a:p>
            <a:pPr marL="228600" indent="-228600">
              <a:lnSpc>
                <a:spcPct val="90000"/>
              </a:lnSpc>
              <a:spcAft>
                <a:spcPts val="600"/>
              </a:spcAft>
              <a:buSzPct val="100000"/>
              <a:buFont typeface="Arial" panose="020B0604020202020204" pitchFamily="34" charset="0"/>
              <a:buChar char="•"/>
            </a:pPr>
            <a:r>
              <a:rPr lang="en-US" sz="2400" dirty="0"/>
              <a:t>Greater risk of emergency failures</a:t>
            </a:r>
          </a:p>
          <a:p>
            <a:pPr marL="228600" indent="-228600">
              <a:lnSpc>
                <a:spcPct val="90000"/>
              </a:lnSpc>
              <a:spcAft>
                <a:spcPts val="600"/>
              </a:spcAft>
              <a:buSzPct val="100000"/>
              <a:buFont typeface="Arial" panose="020B0604020202020204" pitchFamily="34" charset="0"/>
              <a:buChar char="•"/>
            </a:pPr>
            <a:r>
              <a:rPr lang="en-US" sz="2400" dirty="0"/>
              <a:t>Delaying projects increases future costs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081EA652-8C6A-4E69-BEB9-1708094745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ight Triangle 9">
            <a:extLst>
              <a:ext uri="{FF2B5EF4-FFF2-40B4-BE49-F238E27FC236}">
                <a16:creationId xmlns:a16="http://schemas.microsoft.com/office/drawing/2014/main" id="{5298780A-33B9-4EA2-8F67-DE68AD6284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576720" y="3335867"/>
            <a:ext cx="3291840" cy="3200400"/>
          </a:xfrm>
          <a:prstGeom prst="rtTriangl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7F488E8B-4E1E-4402-8935-D4E6C02615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1774" y="623275"/>
            <a:ext cx="10905053" cy="5607882"/>
          </a:xfrm>
          <a:prstGeom prst="rect">
            <a:avLst/>
          </a:prstGeom>
          <a:noFill/>
          <a:ln w="190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 0"/>
          <p:cNvSpPr/>
          <p:nvPr/>
        </p:nvSpPr>
        <p:spPr>
          <a:xfrm>
            <a:off x="1285240" y="1050595"/>
            <a:ext cx="8074815" cy="161848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indent="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50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Project #1: New Water Treatment Plant ($26M)</a:t>
            </a:r>
            <a:endParaRPr lang="en-US" sz="5000" kern="120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3" name="Text 1"/>
          <p:cNvSpPr/>
          <p:nvPr/>
        </p:nvSpPr>
        <p:spPr>
          <a:xfrm>
            <a:off x="1285240" y="2969469"/>
            <a:ext cx="8074815" cy="280039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marL="228600" indent="-228600">
              <a:lnSpc>
                <a:spcPct val="90000"/>
              </a:lnSpc>
              <a:spcAft>
                <a:spcPts val="600"/>
              </a:spcAft>
              <a:buSzPct val="100000"/>
              <a:buFont typeface="Arial" panose="020B0604020202020204" pitchFamily="34" charset="0"/>
              <a:buChar char="•"/>
            </a:pPr>
            <a:r>
              <a:rPr lang="en-US" sz="2400"/>
              <a:t>Current production capacity limited to 4 MGD</a:t>
            </a:r>
          </a:p>
          <a:p>
            <a:pPr marL="228600" indent="-228600">
              <a:lnSpc>
                <a:spcPct val="90000"/>
              </a:lnSpc>
              <a:spcAft>
                <a:spcPts val="600"/>
              </a:spcAft>
              <a:buSzPct val="100000"/>
              <a:buFont typeface="Arial" panose="020B0604020202020204" pitchFamily="34" charset="0"/>
              <a:buChar char="•"/>
            </a:pPr>
            <a:r>
              <a:rPr lang="en-US" sz="2400"/>
              <a:t>Approved for 6 MGD permit</a:t>
            </a:r>
          </a:p>
          <a:p>
            <a:pPr marL="228600" indent="-228600">
              <a:lnSpc>
                <a:spcPct val="90000"/>
              </a:lnSpc>
              <a:spcAft>
                <a:spcPts val="600"/>
              </a:spcAft>
              <a:buSzPct val="100000"/>
              <a:buFont typeface="Arial" panose="020B0604020202020204" pitchFamily="34" charset="0"/>
              <a:buChar char="•"/>
            </a:pPr>
            <a:r>
              <a:rPr lang="en-US" sz="2400"/>
              <a:t>Origins of facility date to the 1940s</a:t>
            </a:r>
          </a:p>
          <a:p>
            <a:pPr marL="228600" indent="-228600">
              <a:lnSpc>
                <a:spcPct val="90000"/>
              </a:lnSpc>
              <a:spcAft>
                <a:spcPts val="600"/>
              </a:spcAft>
              <a:buSzPct val="100000"/>
              <a:buFont typeface="Arial" panose="020B0604020202020204" pitchFamily="34" charset="0"/>
              <a:buChar char="•"/>
            </a:pPr>
            <a:r>
              <a:rPr lang="en-US" sz="2400"/>
              <a:t>Removes major barrier to growth</a:t>
            </a:r>
          </a:p>
          <a:p>
            <a:pPr marL="228600" indent="-228600">
              <a:lnSpc>
                <a:spcPct val="90000"/>
              </a:lnSpc>
              <a:spcAft>
                <a:spcPts val="600"/>
              </a:spcAft>
              <a:buSzPct val="100000"/>
              <a:buFont typeface="Arial" panose="020B0604020202020204" pitchFamily="34" charset="0"/>
              <a:buChar char="•"/>
            </a:pPr>
            <a:r>
              <a:rPr lang="en-US" sz="2400"/>
              <a:t>Supports residential, commercial and industrial development</a:t>
            </a:r>
          </a:p>
          <a:p>
            <a:pPr marL="228600" indent="-228600">
              <a:lnSpc>
                <a:spcPct val="90000"/>
              </a:lnSpc>
              <a:spcAft>
                <a:spcPts val="600"/>
              </a:spcAft>
              <a:buSzPct val="100000"/>
              <a:buFont typeface="Arial" panose="020B0604020202020204" pitchFamily="34" charset="0"/>
              <a:buChar char="•"/>
            </a:pPr>
            <a:r>
              <a:rPr lang="en-US" sz="2400"/>
              <a:t>No water capacity means no growth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4115B3B-7A11-53B8-547D-0B7B8056EE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/>
        </p:blipFill>
        <p:spPr>
          <a:xfrm rot="16200000">
            <a:off x="4686057" y="-423953"/>
            <a:ext cx="2633147" cy="11649687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69FF6C73-1062-8E2B-A425-F769D7C20E62}"/>
              </a:ext>
            </a:extLst>
          </p:cNvPr>
          <p:cNvSpPr txBox="1"/>
          <p:nvPr/>
        </p:nvSpPr>
        <p:spPr>
          <a:xfrm>
            <a:off x="314959" y="2123969"/>
            <a:ext cx="261271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u="sng" dirty="0"/>
              <a:t>Duck River Intake Renovation Project</a:t>
            </a:r>
          </a:p>
        </p:txBody>
      </p: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D47F833B-DB0F-67CA-76C4-3DA0A223DEB2}"/>
              </a:ext>
            </a:extLst>
          </p:cNvPr>
          <p:cNvCxnSpPr>
            <a:cxnSpLocks/>
          </p:cNvCxnSpPr>
          <p:nvPr/>
        </p:nvCxnSpPr>
        <p:spPr>
          <a:xfrm>
            <a:off x="1332030" y="2839453"/>
            <a:ext cx="0" cy="2453907"/>
          </a:xfrm>
          <a:prstGeom prst="straightConnector1">
            <a:avLst/>
          </a:prstGeom>
          <a:ln w="57150" cap="flat" cmpd="sng" algn="ctr">
            <a:solidFill>
              <a:schemeClr val="dk1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sp>
        <p:nvSpPr>
          <p:cNvPr id="11" name="TextBox 10">
            <a:extLst>
              <a:ext uri="{FF2B5EF4-FFF2-40B4-BE49-F238E27FC236}">
                <a16:creationId xmlns:a16="http://schemas.microsoft.com/office/drawing/2014/main" id="{F1D2240A-C57A-B51E-C666-85DF5854C938}"/>
              </a:ext>
            </a:extLst>
          </p:cNvPr>
          <p:cNvSpPr txBox="1"/>
          <p:nvPr/>
        </p:nvSpPr>
        <p:spPr>
          <a:xfrm>
            <a:off x="5516741" y="2123969"/>
            <a:ext cx="188494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u="sng" dirty="0"/>
              <a:t>8.5 mile raw water main</a:t>
            </a:r>
          </a:p>
        </p:txBody>
      </p: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EF26A162-65AC-2B7D-BC37-26019B7D6A74}"/>
              </a:ext>
            </a:extLst>
          </p:cNvPr>
          <p:cNvCxnSpPr>
            <a:cxnSpLocks/>
          </p:cNvCxnSpPr>
          <p:nvPr/>
        </p:nvCxnSpPr>
        <p:spPr>
          <a:xfrm>
            <a:off x="6459214" y="2839453"/>
            <a:ext cx="0" cy="2261936"/>
          </a:xfrm>
          <a:prstGeom prst="straightConnector1">
            <a:avLst/>
          </a:prstGeom>
          <a:ln w="57150" cap="flat" cmpd="sng" algn="ctr">
            <a:solidFill>
              <a:schemeClr val="dk1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sp>
        <p:nvSpPr>
          <p:cNvPr id="20" name="TextBox 19">
            <a:extLst>
              <a:ext uri="{FF2B5EF4-FFF2-40B4-BE49-F238E27FC236}">
                <a16:creationId xmlns:a16="http://schemas.microsoft.com/office/drawing/2014/main" id="{124AF46D-C9A3-5E69-9AFF-3F21BC8B5AC1}"/>
              </a:ext>
            </a:extLst>
          </p:cNvPr>
          <p:cNvSpPr txBox="1"/>
          <p:nvPr/>
        </p:nvSpPr>
        <p:spPr>
          <a:xfrm>
            <a:off x="9992094" y="2123969"/>
            <a:ext cx="188494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u="sng" dirty="0"/>
              <a:t>Lewisburg Water Plant </a:t>
            </a:r>
          </a:p>
        </p:txBody>
      </p: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ABD26A9F-633B-C220-12B9-F9EFE1B2CDB1}"/>
              </a:ext>
            </a:extLst>
          </p:cNvPr>
          <p:cNvCxnSpPr>
            <a:cxnSpLocks/>
          </p:cNvCxnSpPr>
          <p:nvPr/>
        </p:nvCxnSpPr>
        <p:spPr>
          <a:xfrm>
            <a:off x="10836430" y="2839453"/>
            <a:ext cx="0" cy="2824503"/>
          </a:xfrm>
          <a:prstGeom prst="straightConnector1">
            <a:avLst/>
          </a:prstGeom>
          <a:ln w="57150" cap="flat" cmpd="sng" algn="ctr">
            <a:solidFill>
              <a:schemeClr val="dk1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28" name="Straight Arrow Connector 27">
            <a:extLst>
              <a:ext uri="{FF2B5EF4-FFF2-40B4-BE49-F238E27FC236}">
                <a16:creationId xmlns:a16="http://schemas.microsoft.com/office/drawing/2014/main" id="{A0D5747B-A9BC-D06A-A603-A670367727AF}"/>
              </a:ext>
            </a:extLst>
          </p:cNvPr>
          <p:cNvCxnSpPr>
            <a:cxnSpLocks/>
          </p:cNvCxnSpPr>
          <p:nvPr/>
        </p:nvCxnSpPr>
        <p:spPr>
          <a:xfrm>
            <a:off x="10116457" y="5584371"/>
            <a:ext cx="319314" cy="0"/>
          </a:xfrm>
          <a:prstGeom prst="straightConnector1">
            <a:avLst/>
          </a:prstGeom>
          <a:ln w="28575" cap="flat" cmpd="sng" algn="ctr">
            <a:solidFill>
              <a:srgbClr val="02B9EA"/>
            </a:solidFill>
            <a:prstDash val="solid"/>
            <a:round/>
            <a:headEnd type="none" w="med" len="med"/>
            <a:tailEnd type="none" w="lg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sp>
        <p:nvSpPr>
          <p:cNvPr id="9" name="Text 0">
            <a:extLst>
              <a:ext uri="{FF2B5EF4-FFF2-40B4-BE49-F238E27FC236}">
                <a16:creationId xmlns:a16="http://schemas.microsoft.com/office/drawing/2014/main" id="{FA6E57B4-5F1D-59FE-C79D-B2A03AD101CE}"/>
              </a:ext>
            </a:extLst>
          </p:cNvPr>
          <p:cNvSpPr/>
          <p:nvPr/>
        </p:nvSpPr>
        <p:spPr>
          <a:xfrm>
            <a:off x="774475" y="102673"/>
            <a:ext cx="8074815" cy="161848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indent="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50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Duck River Intake and Raw </a:t>
            </a:r>
            <a:r>
              <a:rPr lang="en-US" sz="5000" b="1" dirty="0">
                <a:latin typeface="+mj-lt"/>
                <a:ea typeface="+mj-ea"/>
                <a:cs typeface="+mj-cs"/>
              </a:rPr>
              <a:t>Water Transmission Main</a:t>
            </a:r>
            <a:endParaRPr lang="en-US" sz="5000" kern="120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85370217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081EA652-8C6A-4E69-BEB9-1708094745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ight Triangle 9">
            <a:extLst>
              <a:ext uri="{FF2B5EF4-FFF2-40B4-BE49-F238E27FC236}">
                <a16:creationId xmlns:a16="http://schemas.microsoft.com/office/drawing/2014/main" id="{5298780A-33B9-4EA2-8F67-DE68AD6284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576720" y="3335867"/>
            <a:ext cx="3291840" cy="3200400"/>
          </a:xfrm>
          <a:prstGeom prst="rtTriangl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7F488E8B-4E1E-4402-8935-D4E6C02615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1774" y="623275"/>
            <a:ext cx="10905053" cy="5607882"/>
          </a:xfrm>
          <a:prstGeom prst="rect">
            <a:avLst/>
          </a:prstGeom>
          <a:noFill/>
          <a:ln w="190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 0"/>
          <p:cNvSpPr/>
          <p:nvPr/>
        </p:nvSpPr>
        <p:spPr>
          <a:xfrm>
            <a:off x="1285240" y="1050595"/>
            <a:ext cx="8074815" cy="161848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indent="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50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Project #2: River Intake &amp; Transmission Main ($8M)</a:t>
            </a:r>
            <a:endParaRPr lang="en-US" sz="5000" kern="120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3" name="Text 1"/>
          <p:cNvSpPr/>
          <p:nvPr/>
        </p:nvSpPr>
        <p:spPr>
          <a:xfrm>
            <a:off x="1285240" y="2969469"/>
            <a:ext cx="8074815" cy="280039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marL="228600" indent="-228600">
              <a:lnSpc>
                <a:spcPct val="90000"/>
              </a:lnSpc>
              <a:spcAft>
                <a:spcPts val="600"/>
              </a:spcAft>
              <a:buSzPct val="100000"/>
              <a:buFont typeface="Arial" panose="020B0604020202020204" pitchFamily="34" charset="0"/>
              <a:buChar char="•"/>
            </a:pPr>
            <a:r>
              <a:rPr lang="en-US" sz="2400"/>
              <a:t>Upgrade river intake system</a:t>
            </a:r>
          </a:p>
          <a:p>
            <a:pPr marL="228600" indent="-228600">
              <a:lnSpc>
                <a:spcPct val="90000"/>
              </a:lnSpc>
              <a:spcAft>
                <a:spcPts val="600"/>
              </a:spcAft>
              <a:buSzPct val="100000"/>
              <a:buFont typeface="Arial" panose="020B0604020202020204" pitchFamily="34" charset="0"/>
              <a:buChar char="•"/>
            </a:pPr>
            <a:r>
              <a:rPr lang="en-US" sz="2400"/>
              <a:t>Replace/rehabilitate raw water transmission line</a:t>
            </a:r>
          </a:p>
          <a:p>
            <a:pPr marL="228600" indent="-228600">
              <a:lnSpc>
                <a:spcPct val="90000"/>
              </a:lnSpc>
              <a:spcAft>
                <a:spcPts val="600"/>
              </a:spcAft>
              <a:buSzPct val="100000"/>
              <a:buFont typeface="Arial" panose="020B0604020202020204" pitchFamily="34" charset="0"/>
              <a:buChar char="•"/>
            </a:pPr>
            <a:r>
              <a:rPr lang="en-US" sz="2400"/>
              <a:t>Critical connection between source water and treatment plant</a:t>
            </a:r>
          </a:p>
          <a:p>
            <a:pPr marL="228600" indent="-228600">
              <a:lnSpc>
                <a:spcPct val="90000"/>
              </a:lnSpc>
              <a:spcAft>
                <a:spcPts val="600"/>
              </a:spcAft>
              <a:buSzPct val="100000"/>
              <a:buFont typeface="Arial" panose="020B0604020202020204" pitchFamily="34" charset="0"/>
              <a:buChar char="•"/>
            </a:pPr>
            <a:r>
              <a:rPr lang="en-US" sz="2400"/>
              <a:t>Improves reliability and reduces risk</a:t>
            </a:r>
          </a:p>
          <a:p>
            <a:pPr marL="228600" indent="-228600">
              <a:lnSpc>
                <a:spcPct val="90000"/>
              </a:lnSpc>
              <a:spcAft>
                <a:spcPts val="600"/>
              </a:spcAft>
              <a:buSzPct val="100000"/>
              <a:buFont typeface="Arial" panose="020B0604020202020204" pitchFamily="34" charset="0"/>
              <a:buChar char="•"/>
            </a:pPr>
            <a:r>
              <a:rPr lang="en-US" sz="2400"/>
              <a:t>Supports future treatment plant expansion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081EA652-8C6A-4E69-BEB9-1708094745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ight Triangle 9">
            <a:extLst>
              <a:ext uri="{FF2B5EF4-FFF2-40B4-BE49-F238E27FC236}">
                <a16:creationId xmlns:a16="http://schemas.microsoft.com/office/drawing/2014/main" id="{5298780A-33B9-4EA2-8F67-DE68AD6284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576720" y="3335867"/>
            <a:ext cx="3291840" cy="3200400"/>
          </a:xfrm>
          <a:prstGeom prst="rtTriangl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7F488E8B-4E1E-4402-8935-D4E6C02615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1774" y="623275"/>
            <a:ext cx="10905053" cy="5607882"/>
          </a:xfrm>
          <a:prstGeom prst="rect">
            <a:avLst/>
          </a:prstGeom>
          <a:noFill/>
          <a:ln w="190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 0"/>
          <p:cNvSpPr/>
          <p:nvPr/>
        </p:nvSpPr>
        <p:spPr>
          <a:xfrm>
            <a:off x="1285240" y="1050595"/>
            <a:ext cx="8074815" cy="161848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indent="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5000" b="1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Project #3: Cornersville Force Main ($7M)</a:t>
            </a:r>
            <a:endParaRPr lang="en-US" sz="5000" kern="120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3" name="Text 1"/>
          <p:cNvSpPr/>
          <p:nvPr/>
        </p:nvSpPr>
        <p:spPr>
          <a:xfrm>
            <a:off x="1285240" y="2969469"/>
            <a:ext cx="8074815" cy="280039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marL="228600" indent="-228600">
              <a:lnSpc>
                <a:spcPct val="90000"/>
              </a:lnSpc>
              <a:spcAft>
                <a:spcPts val="600"/>
              </a:spcAft>
              <a:buSzPct val="100000"/>
              <a:buFont typeface="Arial" panose="020B0604020202020204" pitchFamily="34" charset="0"/>
              <a:buChar char="•"/>
            </a:pPr>
            <a:r>
              <a:rPr lang="en-US" sz="2400"/>
              <a:t>Cornersville WWTP at maximum capacity</a:t>
            </a:r>
          </a:p>
          <a:p>
            <a:pPr marL="228600" indent="-228600">
              <a:lnSpc>
                <a:spcPct val="90000"/>
              </a:lnSpc>
              <a:spcAft>
                <a:spcPts val="600"/>
              </a:spcAft>
              <a:buSzPct val="100000"/>
              <a:buFont typeface="Arial" panose="020B0604020202020204" pitchFamily="34" charset="0"/>
              <a:buChar char="•"/>
            </a:pPr>
            <a:r>
              <a:rPr lang="en-US" sz="2400"/>
              <a:t>Current sewer moratorium limits growth</a:t>
            </a:r>
          </a:p>
          <a:p>
            <a:pPr marL="228600" indent="-228600">
              <a:lnSpc>
                <a:spcPct val="90000"/>
              </a:lnSpc>
              <a:spcAft>
                <a:spcPts val="600"/>
              </a:spcAft>
              <a:buSzPct val="100000"/>
              <a:buFont typeface="Arial" panose="020B0604020202020204" pitchFamily="34" charset="0"/>
              <a:buChar char="•"/>
            </a:pPr>
            <a:r>
              <a:rPr lang="en-US" sz="2400"/>
              <a:t>Install approximately 9 miles of force main</a:t>
            </a:r>
          </a:p>
          <a:p>
            <a:pPr marL="228600" indent="-228600">
              <a:lnSpc>
                <a:spcPct val="90000"/>
              </a:lnSpc>
              <a:spcAft>
                <a:spcPts val="600"/>
              </a:spcAft>
              <a:buSzPct val="100000"/>
              <a:buFont typeface="Arial" panose="020B0604020202020204" pitchFamily="34" charset="0"/>
              <a:buChar char="•"/>
            </a:pPr>
            <a:r>
              <a:rPr lang="en-US" sz="2400"/>
              <a:t>Transfer flows to Lewisburg treatment system</a:t>
            </a:r>
          </a:p>
          <a:p>
            <a:pPr marL="228600" indent="-228600">
              <a:lnSpc>
                <a:spcPct val="90000"/>
              </a:lnSpc>
              <a:spcAft>
                <a:spcPts val="600"/>
              </a:spcAft>
              <a:buSzPct val="100000"/>
              <a:buFont typeface="Arial" panose="020B0604020202020204" pitchFamily="34" charset="0"/>
              <a:buChar char="•"/>
            </a:pPr>
            <a:r>
              <a:rPr lang="en-US" sz="2400"/>
              <a:t>Regional solution supporting future development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93534127-FDD8-275D-5EA5-2C59802E011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3205" y="341108"/>
            <a:ext cx="10205589" cy="6175783"/>
          </a:xfrm>
          <a:prstGeom prst="rect">
            <a:avLst/>
          </a:prstGeom>
        </p:spPr>
      </p:pic>
      <p:sp>
        <p:nvSpPr>
          <p:cNvPr id="4" name="Text 0">
            <a:extLst>
              <a:ext uri="{FF2B5EF4-FFF2-40B4-BE49-F238E27FC236}">
                <a16:creationId xmlns:a16="http://schemas.microsoft.com/office/drawing/2014/main" id="{CC524023-4630-24AF-8795-1877AB06EBA3}"/>
              </a:ext>
            </a:extLst>
          </p:cNvPr>
          <p:cNvSpPr/>
          <p:nvPr/>
        </p:nvSpPr>
        <p:spPr>
          <a:xfrm>
            <a:off x="1368033" y="341108"/>
            <a:ext cx="8074815" cy="161848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indent="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50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South Half of Route</a:t>
            </a:r>
            <a:endParaRPr lang="en-US" sz="5000" kern="120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80591721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Blue Warm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4A66AC"/>
      </a:accent1>
      <a:accent2>
        <a:srgbClr val="629DD1"/>
      </a:accent2>
      <a:accent3>
        <a:srgbClr val="297FD5"/>
      </a:accent3>
      <a:accent4>
        <a:srgbClr val="7F8FA9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2807</TotalTime>
  <Words>500</Words>
  <Application>Microsoft Office PowerPoint</Application>
  <PresentationFormat>Widescreen</PresentationFormat>
  <Paragraphs>84</Paragraphs>
  <Slides>14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20" baseType="lpstr">
      <vt:lpstr>Aptos</vt:lpstr>
      <vt:lpstr>Arial</vt:lpstr>
      <vt:lpstr>Calibri</vt:lpstr>
      <vt:lpstr>Calibri Light</vt:lpstr>
      <vt:lpstr>Cambria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Jake Marquardt</dc:creator>
  <cp:lastModifiedBy>Jake Marquardt</cp:lastModifiedBy>
  <cp:revision>2</cp:revision>
  <dcterms:created xsi:type="dcterms:W3CDTF">2026-08-12T20:06:00Z</dcterms:created>
  <dcterms:modified xsi:type="dcterms:W3CDTF">2026-09-01T14:53:41Z</dcterms:modified>
</cp:coreProperties>
</file>